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24" r:id="rId1"/>
  </p:sldMasterIdLst>
  <p:notesMasterIdLst>
    <p:notesMasterId r:id="rId13"/>
  </p:notesMasterIdLst>
  <p:sldIdLst>
    <p:sldId id="2048" r:id="rId2"/>
    <p:sldId id="263" r:id="rId3"/>
    <p:sldId id="2039" r:id="rId4"/>
    <p:sldId id="2042" r:id="rId5"/>
    <p:sldId id="2052" r:id="rId6"/>
    <p:sldId id="2049" r:id="rId7"/>
    <p:sldId id="2054" r:id="rId8"/>
    <p:sldId id="2050" r:id="rId9"/>
    <p:sldId id="2051" r:id="rId10"/>
    <p:sldId id="2046" r:id="rId11"/>
    <p:sldId id="204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0" orient="horz" pos="1820" userDrawn="1">
          <p15:clr>
            <a:srgbClr val="A4A3A4"/>
          </p15:clr>
        </p15:guide>
        <p15:guide id="11" pos="2139" userDrawn="1">
          <p15:clr>
            <a:srgbClr val="A4A3A4"/>
          </p15:clr>
        </p15:guide>
        <p15:guide id="12" pos="17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D9D9D8"/>
    <a:srgbClr val="B4B4B5"/>
    <a:srgbClr val="FEFCFB"/>
    <a:srgbClr val="39A9B5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52"/>
    <p:restoredTop sz="95439"/>
  </p:normalViewPr>
  <p:slideViewPr>
    <p:cSldViewPr snapToGrid="0" snapToObjects="1" showGuides="1">
      <p:cViewPr>
        <p:scale>
          <a:sx n="96" d="100"/>
          <a:sy n="96" d="100"/>
        </p:scale>
        <p:origin x="-422" y="-58"/>
      </p:cViewPr>
      <p:guideLst>
        <p:guide orient="horz" pos="2160"/>
        <p:guide orient="horz" pos="346"/>
        <p:guide orient="horz" pos="3952"/>
        <p:guide orient="horz" pos="1820"/>
        <p:guide pos="7243"/>
        <p:guide pos="3840"/>
        <p:guide pos="5541"/>
        <p:guide pos="439"/>
        <p:guide pos="2139"/>
        <p:guide pos="17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ource Serif Pro" panose="020406030504050202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ource Serif Pro" panose="02040603050405020204" pitchFamily="18" charset="0"/>
              </a:defRPr>
            </a:lvl1pPr>
          </a:lstStyle>
          <a:p>
            <a:fld id="{88EDFB7E-8A14-5F4A-A8BC-FEC574E653A4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ource Serif Pro" panose="020406030504050202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ource Serif Pro" panose="02040603050405020204" pitchFamily="18" charset="0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Source Serif Pro" panose="02040603050405020204" pitchFamily="18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Source Serif Pro" panose="02040603050405020204" pitchFamily="18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Source Serif Pro" panose="02040603050405020204" pitchFamily="18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Source Serif Pro" panose="02040603050405020204" pitchFamily="18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Source Serif Pro" panose="020406030504050202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=""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Source Serif Pro" panose="02040603050405020204" pitchFamily="18" charset="0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Source Serif Pro" panose="02040603050405020204" pitchFamily="18" charset="0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=""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=""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2933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2925286"/>
            <a:ext cx="12192000" cy="158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352800" y="2362200"/>
            <a:ext cx="54864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0534" y="3045461"/>
            <a:ext cx="5350933" cy="428625"/>
          </a:xfrm>
        </p:spPr>
        <p:txBody>
          <a:bodyPr tIns="0" anchor="t">
            <a:noAutofit/>
          </a:bodyPr>
          <a:lstStyle>
            <a:lvl1pPr marL="0" indent="0" algn="ctr">
              <a:buNone/>
              <a:defRPr sz="1600" b="0" i="0" cap="none" spc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420534" y="2397760"/>
            <a:ext cx="5350933" cy="599440"/>
          </a:xfrm>
          <a:noFill/>
          <a:ln>
            <a:noFill/>
          </a:ln>
        </p:spPr>
        <p:txBody>
          <a:bodyPr bIns="0" anchor="b"/>
          <a:lstStyle>
            <a:lvl1pPr>
              <a:defRPr>
                <a:effectLst>
                  <a:glow rad="889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6832600" y="3428736"/>
            <a:ext cx="6858000" cy="2117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hidden">
          <a:xfrm>
            <a:off x="0" y="1"/>
            <a:ext cx="10261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1"/>
            <a:ext cx="8839200" cy="5029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52000" y="914401"/>
            <a:ext cx="1235973" cy="5029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s and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702C8CBC-BB1B-4149-9D85-9879B120F6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2620438"/>
          </a:xfrm>
          <a:custGeom>
            <a:avLst/>
            <a:gdLst>
              <a:gd name="connsiteX0" fmla="*/ 0 w 12192000"/>
              <a:gd name="connsiteY0" fmla="*/ 0 h 2620438"/>
              <a:gd name="connsiteX1" fmla="*/ 12192000 w 12192000"/>
              <a:gd name="connsiteY1" fmla="*/ 0 h 2620438"/>
              <a:gd name="connsiteX2" fmla="*/ 12192000 w 12192000"/>
              <a:gd name="connsiteY2" fmla="*/ 2620438 h 2620438"/>
              <a:gd name="connsiteX3" fmla="*/ 0 w 12192000"/>
              <a:gd name="connsiteY3" fmla="*/ 2620438 h 2620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20438">
                <a:moveTo>
                  <a:pt x="0" y="0"/>
                </a:moveTo>
                <a:lnTo>
                  <a:pt x="12192000" y="0"/>
                </a:lnTo>
                <a:lnTo>
                  <a:pt x="12192000" y="2620438"/>
                </a:lnTo>
                <a:lnTo>
                  <a:pt x="0" y="262043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F636422-D625-AE49-BB11-CB8248709D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4402668"/>
            <a:ext cx="12192000" cy="2455335"/>
          </a:xfrm>
          <a:custGeom>
            <a:avLst/>
            <a:gdLst>
              <a:gd name="connsiteX0" fmla="*/ 0 w 12192000"/>
              <a:gd name="connsiteY0" fmla="*/ 0 h 2455335"/>
              <a:gd name="connsiteX1" fmla="*/ 12192000 w 12192000"/>
              <a:gd name="connsiteY1" fmla="*/ 0 h 2455335"/>
              <a:gd name="connsiteX2" fmla="*/ 12192000 w 12192000"/>
              <a:gd name="connsiteY2" fmla="*/ 2455335 h 2455335"/>
              <a:gd name="connsiteX3" fmla="*/ 0 w 12192000"/>
              <a:gd name="connsiteY3" fmla="*/ 2455335 h 245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455335">
                <a:moveTo>
                  <a:pt x="0" y="0"/>
                </a:moveTo>
                <a:lnTo>
                  <a:pt x="12192000" y="0"/>
                </a:lnTo>
                <a:lnTo>
                  <a:pt x="12192000" y="2455335"/>
                </a:lnTo>
                <a:lnTo>
                  <a:pt x="0" y="2455335"/>
                </a:lnTo>
                <a:close/>
              </a:path>
            </a:pathLst>
          </a:custGeom>
        </p:spPr>
      </p:pic>
      <p:sp>
        <p:nvSpPr>
          <p:cNvPr id="32" name="Picture Placeholder 31">
            <a:extLst>
              <a:ext uri="{FF2B5EF4-FFF2-40B4-BE49-F238E27FC236}">
                <a16:creationId xmlns="" xmlns:a16="http://schemas.microsoft.com/office/drawing/2014/main" id="{52B21ECF-A424-1141-9F67-FB81B1D45A56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1251781" y="883162"/>
            <a:ext cx="4332416" cy="4332300"/>
          </a:xfrm>
          <a:prstGeom prst="ellipse">
            <a:avLst/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Source Serif Pro" panose="02040603050405020204" pitchFamily="18" charset="0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3F1C63D-1CE3-044A-AA85-492950293A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10800000" flipH="1">
            <a:off x="2400" y="4212171"/>
            <a:ext cx="12189600" cy="2645831"/>
          </a:xfrm>
          <a:custGeom>
            <a:avLst/>
            <a:gdLst>
              <a:gd name="connsiteX0" fmla="*/ 12192000 w 12192000"/>
              <a:gd name="connsiteY0" fmla="*/ 2645831 h 2645831"/>
              <a:gd name="connsiteX1" fmla="*/ 0 w 12192000"/>
              <a:gd name="connsiteY1" fmla="*/ 2645831 h 2645831"/>
              <a:gd name="connsiteX2" fmla="*/ 0 w 12192000"/>
              <a:gd name="connsiteY2" fmla="*/ 0 h 2645831"/>
              <a:gd name="connsiteX3" fmla="*/ 12192000 w 12192000"/>
              <a:gd name="connsiteY3" fmla="*/ 0 h 2645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45831">
                <a:moveTo>
                  <a:pt x="12192000" y="2645831"/>
                </a:moveTo>
                <a:lnTo>
                  <a:pt x="0" y="2645831"/>
                </a:lnTo>
                <a:lnTo>
                  <a:pt x="0" y="0"/>
                </a:lnTo>
                <a:lnTo>
                  <a:pt x="1219200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35E13E4-3EF3-264B-A0C8-8F803FEA0B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rot="10800000" flipH="1">
            <a:off x="2400" y="4212171"/>
            <a:ext cx="12189600" cy="2645831"/>
          </a:xfrm>
          <a:custGeom>
            <a:avLst/>
            <a:gdLst>
              <a:gd name="connsiteX0" fmla="*/ 12192000 w 12192000"/>
              <a:gd name="connsiteY0" fmla="*/ 2645831 h 2645831"/>
              <a:gd name="connsiteX1" fmla="*/ 0 w 12192000"/>
              <a:gd name="connsiteY1" fmla="*/ 2645831 h 2645831"/>
              <a:gd name="connsiteX2" fmla="*/ 0 w 12192000"/>
              <a:gd name="connsiteY2" fmla="*/ 0 h 2645831"/>
              <a:gd name="connsiteX3" fmla="*/ 12192000 w 12192000"/>
              <a:gd name="connsiteY3" fmla="*/ 0 h 2645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45831">
                <a:moveTo>
                  <a:pt x="12192000" y="2645831"/>
                </a:moveTo>
                <a:lnTo>
                  <a:pt x="0" y="2645831"/>
                </a:lnTo>
                <a:lnTo>
                  <a:pt x="0" y="0"/>
                </a:lnTo>
                <a:lnTo>
                  <a:pt x="1219200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extLst mod="1"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3D695C9-774F-604D-ADB3-83FC7F2027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4934142"/>
            <a:ext cx="12192000" cy="1923861"/>
          </a:xfrm>
          <a:custGeom>
            <a:avLst/>
            <a:gdLst>
              <a:gd name="connsiteX0" fmla="*/ 0 w 12192000"/>
              <a:gd name="connsiteY0" fmla="*/ 0 h 1923861"/>
              <a:gd name="connsiteX1" fmla="*/ 12192000 w 12192000"/>
              <a:gd name="connsiteY1" fmla="*/ 0 h 1923861"/>
              <a:gd name="connsiteX2" fmla="*/ 12192000 w 12192000"/>
              <a:gd name="connsiteY2" fmla="*/ 1923861 h 1923861"/>
              <a:gd name="connsiteX3" fmla="*/ 0 w 12192000"/>
              <a:gd name="connsiteY3" fmla="*/ 1923861 h 1923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923861">
                <a:moveTo>
                  <a:pt x="0" y="0"/>
                </a:moveTo>
                <a:lnTo>
                  <a:pt x="12192000" y="0"/>
                </a:lnTo>
                <a:lnTo>
                  <a:pt x="12192000" y="1923861"/>
                </a:lnTo>
                <a:lnTo>
                  <a:pt x="0" y="1923861"/>
                </a:ln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4A691B34-B293-AD45-9E93-1837239009D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3"/>
            <a:ext cx="12192000" cy="1919515"/>
          </a:xfrm>
          <a:custGeom>
            <a:avLst/>
            <a:gdLst>
              <a:gd name="connsiteX0" fmla="*/ 0 w 12192000"/>
              <a:gd name="connsiteY0" fmla="*/ 0 h 1919515"/>
              <a:gd name="connsiteX1" fmla="*/ 12192000 w 12192000"/>
              <a:gd name="connsiteY1" fmla="*/ 0 h 1919515"/>
              <a:gd name="connsiteX2" fmla="*/ 12192000 w 12192000"/>
              <a:gd name="connsiteY2" fmla="*/ 1919515 h 1919515"/>
              <a:gd name="connsiteX3" fmla="*/ 0 w 12192000"/>
              <a:gd name="connsiteY3" fmla="*/ 1919515 h 1919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919515">
                <a:moveTo>
                  <a:pt x="0" y="0"/>
                </a:moveTo>
                <a:lnTo>
                  <a:pt x="12192000" y="0"/>
                </a:lnTo>
                <a:lnTo>
                  <a:pt x="12192000" y="1919515"/>
                </a:lnTo>
                <a:lnTo>
                  <a:pt x="0" y="191951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extLst mod="1">
    <p:ext uri="{DCECCB84-F9BA-43D5-87BE-67443E8EF086}">
      <p15:sldGuideLst xmlns=""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7E4ACFF-E7D4-4042-B9AD-A7BC77040A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2213699"/>
          </a:xfrm>
          <a:custGeom>
            <a:avLst/>
            <a:gdLst>
              <a:gd name="connsiteX0" fmla="*/ 0 w 12192000"/>
              <a:gd name="connsiteY0" fmla="*/ 0 h 2213699"/>
              <a:gd name="connsiteX1" fmla="*/ 12192000 w 12192000"/>
              <a:gd name="connsiteY1" fmla="*/ 0 h 2213699"/>
              <a:gd name="connsiteX2" fmla="*/ 12192000 w 12192000"/>
              <a:gd name="connsiteY2" fmla="*/ 2213699 h 2213699"/>
              <a:gd name="connsiteX3" fmla="*/ 0 w 12192000"/>
              <a:gd name="connsiteY3" fmla="*/ 2213699 h 221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213699">
                <a:moveTo>
                  <a:pt x="0" y="0"/>
                </a:moveTo>
                <a:lnTo>
                  <a:pt x="12192000" y="0"/>
                </a:lnTo>
                <a:lnTo>
                  <a:pt x="12192000" y="2213699"/>
                </a:lnTo>
                <a:lnTo>
                  <a:pt x="0" y="2213699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24B0212-B1C2-4D43-B9E8-5EAB50FD62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4656908"/>
            <a:ext cx="12192000" cy="2201092"/>
          </a:xfrm>
          <a:custGeom>
            <a:avLst/>
            <a:gdLst>
              <a:gd name="connsiteX0" fmla="*/ 0 w 12192000"/>
              <a:gd name="connsiteY0" fmla="*/ 0 h 2201092"/>
              <a:gd name="connsiteX1" fmla="*/ 12192000 w 12192000"/>
              <a:gd name="connsiteY1" fmla="*/ 0 h 2201092"/>
              <a:gd name="connsiteX2" fmla="*/ 12192000 w 12192000"/>
              <a:gd name="connsiteY2" fmla="*/ 2201092 h 2201092"/>
              <a:gd name="connsiteX3" fmla="*/ 0 w 12192000"/>
              <a:gd name="connsiteY3" fmla="*/ 2201092 h 2201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201092">
                <a:moveTo>
                  <a:pt x="0" y="0"/>
                </a:moveTo>
                <a:lnTo>
                  <a:pt x="12192000" y="0"/>
                </a:lnTo>
                <a:lnTo>
                  <a:pt x="12192000" y="2201092"/>
                </a:lnTo>
                <a:lnTo>
                  <a:pt x="0" y="22010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extLst mod="1">
    <p:ext uri="{DCECCB84-F9BA-43D5-87BE-67443E8EF086}">
      <p15:sldGuideLst xmlns=""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609600" y="2020824"/>
            <a:ext cx="10972800" cy="4075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922776"/>
            <a:ext cx="12192000" cy="29352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0" y="3921760"/>
            <a:ext cx="12192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352800" y="3368040"/>
            <a:ext cx="5486400" cy="112776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 rtl="0" eaLnBrk="1" latinLnBrk="0" hangingPunct="1">
              <a:spcBef>
                <a:spcPts val="400"/>
              </a:spcBef>
              <a:buNone/>
            </a:pPr>
            <a:endParaRPr lang="en-US" sz="1800" b="1" kern="1200" cap="all" spc="0" baseline="0" smtClean="0">
              <a:solidFill>
                <a:schemeClr val="bg1"/>
              </a:solidFill>
              <a:latin typeface="+mj-lt"/>
              <a:ea typeface="+mj-ea"/>
              <a:cs typeface="Tunga" pitchFamily="2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black">
          <a:xfrm>
            <a:off x="3372070" y="3367247"/>
            <a:ext cx="5447863" cy="706821"/>
          </a:xfrm>
          <a:prstGeom prst="rect">
            <a:avLst/>
          </a:prstGeom>
          <a:noFill/>
          <a:ln w="98425" cmpd="thinThick">
            <a:noFill/>
            <a:miter lim="800000"/>
          </a:ln>
        </p:spPr>
        <p:txBody>
          <a:bodyPr vert="horz" lIns="91440" tIns="45720" rIns="91440" bIns="0" rtlCol="0" anchor="b" anchorCtr="0">
            <a:normAutofit/>
          </a:bodyPr>
          <a:lstStyle>
            <a:lvl1pPr>
              <a:defRPr kumimoji="0" lang="en-US" sz="1800" b="1" i="0" u="none" strike="noStrike" kern="1200" cap="all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black">
          <a:xfrm>
            <a:off x="3358057" y="4084577"/>
            <a:ext cx="5475889" cy="397094"/>
          </a:xfrm>
        </p:spPr>
        <p:txBody>
          <a:bodyPr tIns="0" anchor="t" anchorCtr="0">
            <a:normAutofit/>
          </a:bodyPr>
          <a:lstStyle>
            <a:lvl1pPr marL="0" indent="0" algn="ctr">
              <a:buNone/>
              <a:def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3"/>
          </p:nvPr>
        </p:nvSpPr>
        <p:spPr>
          <a:xfrm>
            <a:off x="609601" y="2020824"/>
            <a:ext cx="536448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30"/>
          <p:cNvSpPr>
            <a:spLocks noGrp="1"/>
          </p:cNvSpPr>
          <p:nvPr>
            <p:ph sz="quarter" idx="14"/>
          </p:nvPr>
        </p:nvSpPr>
        <p:spPr>
          <a:xfrm>
            <a:off x="6217920" y="2020824"/>
            <a:ext cx="5364480" cy="4005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30"/>
          <p:cNvSpPr>
            <a:spLocks noGrp="1"/>
          </p:cNvSpPr>
          <p:nvPr>
            <p:ph sz="quarter" idx="13"/>
          </p:nvPr>
        </p:nvSpPr>
        <p:spPr>
          <a:xfrm>
            <a:off x="609601" y="2819400"/>
            <a:ext cx="536448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4" name="Content Placeholder 30"/>
          <p:cNvSpPr>
            <a:spLocks noGrp="1"/>
          </p:cNvSpPr>
          <p:nvPr>
            <p:ph sz="quarter" idx="14"/>
          </p:nvPr>
        </p:nvSpPr>
        <p:spPr>
          <a:xfrm>
            <a:off x="6217920" y="2816352"/>
            <a:ext cx="5364480" cy="320954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020824"/>
            <a:ext cx="536448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kern="1200" cap="none" spc="200" baseline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6217920" y="2020824"/>
            <a:ext cx="5364480" cy="704088"/>
          </a:xfrm>
          <a:noFill/>
          <a:ln w="98425" cmpd="thinThick">
            <a:noFill/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1" i="0" kern="1200" cap="none" spc="200" baseline="0" dirty="0" smtClean="0">
                <a:solidFill>
                  <a:schemeClr val="tx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499E-3031-413E-B01E-B94970708CAA}" type="datetime4">
              <a:rPr lang="en-US" smtClean="0"/>
              <a:pPr/>
              <a:t>September 13, 2020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30"/>
          <p:cNvSpPr>
            <a:spLocks noGrp="1"/>
          </p:cNvSpPr>
          <p:nvPr>
            <p:ph sz="quarter" idx="14"/>
          </p:nvPr>
        </p:nvSpPr>
        <p:spPr>
          <a:xfrm>
            <a:off x="1981200" y="1914526"/>
            <a:ext cx="8229600" cy="35109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316480" y="5513832"/>
            <a:ext cx="7559040" cy="548640"/>
          </a:xfrm>
        </p:spPr>
        <p:txBody>
          <a:bodyPr vert="horz" lIns="91440" tIns="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lang="en-US" sz="1400" b="0" i="0" kern="1200" cap="none" spc="0" baseline="0" smtClean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69612" y="2026918"/>
            <a:ext cx="7252776" cy="3263750"/>
          </a:xfrm>
          <a:solidFill>
            <a:schemeClr val="tx1"/>
          </a:solidFill>
          <a:ln w="69850" cmpd="dbl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ts val="400"/>
              </a:spcBef>
              <a:buNone/>
              <a:defRPr lang="en-US" sz="1800" b="0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Tunga" pitchFamily="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316480" y="5516880"/>
            <a:ext cx="7559040" cy="548640"/>
          </a:xfrm>
        </p:spPr>
        <p:txBody>
          <a:bodyPr vert="horz" lIns="91440" tIns="0" rIns="9144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1400" b="0" i="0" kern="1200" cap="none" spc="30" baseline="0" smtClean="0">
                <a:solidFill>
                  <a:schemeClr val="tx2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352800" y="975360"/>
            <a:ext cx="5486400" cy="701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>
          <a:xfrm>
            <a:off x="3975100" y="273180"/>
            <a:ext cx="4241800" cy="292100"/>
          </a:xfrm>
        </p:spPr>
        <p:txBody>
          <a:bodyPr/>
          <a:lstStyle/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>
          <a:xfrm>
            <a:off x="5384800" y="6172200"/>
            <a:ext cx="1422400" cy="304800"/>
          </a:xfrm>
        </p:spPr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6"/>
          </p:nvPr>
        </p:nvSpPr>
        <p:spPr>
          <a:xfrm>
            <a:off x="1930400" y="6486525"/>
            <a:ext cx="8331200" cy="292100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1335974"/>
            <a:ext cx="12192000" cy="5522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19301"/>
            <a:ext cx="10972800" cy="4117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75100" y="273180"/>
            <a:ext cx="42418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cap="all" spc="300" baseline="0">
                <a:solidFill>
                  <a:schemeClr val="tx1"/>
                </a:solidFill>
              </a:defRPr>
            </a:lvl1pPr>
          </a:lstStyle>
          <a:p>
            <a:fld id="{B50CD552-C10E-614A-B810-77E320220E26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0400" y="6486525"/>
            <a:ext cx="83312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00" b="0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84800" y="6172200"/>
            <a:ext cx="1422400" cy="3048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ctr">
            <a:normAutofit/>
          </a:bodyPr>
          <a:lstStyle>
            <a:lvl1pPr algn="ctr">
              <a:defRPr sz="1200" b="1">
                <a:solidFill>
                  <a:schemeClr val="tx1"/>
                </a:solidFill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1331436"/>
            <a:ext cx="12192000" cy="1588"/>
          </a:xfrm>
          <a:prstGeom prst="line">
            <a:avLst/>
          </a:prstGeom>
          <a:ln w="12700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2800" y="975360"/>
            <a:ext cx="5486400" cy="701040"/>
          </a:xfrm>
          <a:prstGeom prst="rect">
            <a:avLst/>
          </a:prstGeom>
          <a:solidFill>
            <a:schemeClr val="tx1"/>
          </a:solidFill>
          <a:ln w="76200" cmpd="thinThick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  <p:sldLayoutId id="2147484136" r:id="rId12"/>
    <p:sldLayoutId id="2147484137" r:id="rId13"/>
    <p:sldLayoutId id="2147484138" r:id="rId14"/>
    <p:sldLayoutId id="2147484139" r:id="rId15"/>
    <p:sldLayoutId id="2147483674" r:id="rId16"/>
    <p:sldLayoutId id="2147483655" r:id="rId17"/>
    <p:sldLayoutId id="2147483672" r:id="rId18"/>
    <p:sldLayoutId id="2147483673" r:id="rId19"/>
  </p:sldLayoutIdLst>
  <p:txStyles>
    <p:titleStyle>
      <a:lvl1pPr algn="ctr" defTabSz="914400" rtl="0" eaLnBrk="1" latinLnBrk="0" hangingPunct="1">
        <a:spcBef>
          <a:spcPts val="400"/>
        </a:spcBef>
        <a:buNone/>
        <a:defRPr sz="1800" b="1" kern="1200" cap="all" spc="0" baseline="0">
          <a:solidFill>
            <a:schemeClr val="bg1">
              <a:lumMod val="75000"/>
              <a:lumOff val="25000"/>
            </a:schemeClr>
          </a:solidFill>
          <a:effectLst/>
          <a:latin typeface="+mj-lt"/>
          <a:ea typeface="+mj-ea"/>
          <a:cs typeface="Tunga" pitchFamily="2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Tx/>
        <a:buNone/>
        <a:defRPr sz="20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0" indent="0" algn="ctr" defTabSz="914400" rtl="0" eaLnBrk="1" latinLnBrk="0" hangingPunct="1">
        <a:lnSpc>
          <a:spcPct val="100000"/>
        </a:lnSpc>
        <a:spcBef>
          <a:spcPts val="1200"/>
        </a:spcBef>
        <a:buClr>
          <a:schemeClr val="accent1"/>
        </a:buClr>
        <a:buFontTx/>
        <a:buNone/>
        <a:defRPr sz="1400" kern="1200" baseline="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ctr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098009"/>
            <a:ext cx="12192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smtClean="0">
                <a:latin typeface="Source Serif Pro" pitchFamily="18" charset="0"/>
                <a:ea typeface="Source Serif Pro" pitchFamily="18" charset="0"/>
              </a:rPr>
              <a:t>Skin Cancer Detector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80596" y="4020120"/>
            <a:ext cx="3832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Bahnschrift Light" panose="020B0502040204020203" pitchFamily="34" charset="0"/>
              </a:rPr>
              <a:t>-  </a:t>
            </a:r>
            <a:r>
              <a:rPr lang="en-US" sz="3200" dirty="0" err="1" smtClean="0">
                <a:latin typeface="Bahnschrift Light" panose="020B0502040204020203" pitchFamily="34" charset="0"/>
              </a:rPr>
              <a:t>Bit_Karma</a:t>
            </a:r>
            <a:endParaRPr lang="en-IN" sz="320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4671" y="783773"/>
            <a:ext cx="70111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ource Serif Pro" pitchFamily="18" charset="0"/>
                <a:ea typeface="Source Serif Pro" pitchFamily="18" charset="0"/>
              </a:rPr>
              <a:t>Proposed Tech Stack</a:t>
            </a:r>
            <a:endParaRPr 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Source Serif Pro" pitchFamily="18" charset="0"/>
              <a:ea typeface="Source Serif Pro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49002" y="2035534"/>
            <a:ext cx="89770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environment :</a:t>
            </a:r>
          </a:p>
          <a:p>
            <a:r>
              <a:rPr lang="en-US" dirty="0"/>
              <a:t>	&gt;&gt; </a:t>
            </a:r>
            <a:r>
              <a:rPr lang="en-US" dirty="0" err="1"/>
              <a:t>Keras</a:t>
            </a:r>
            <a:r>
              <a:rPr lang="en-US" dirty="0"/>
              <a:t> –Deep Learning library for </a:t>
            </a:r>
            <a:r>
              <a:rPr lang="en-US" dirty="0" err="1"/>
              <a:t>Tensorflow</a:t>
            </a:r>
            <a:r>
              <a:rPr lang="en-US" dirty="0"/>
              <a:t> or </a:t>
            </a:r>
            <a:r>
              <a:rPr lang="en-US" dirty="0" err="1"/>
              <a:t>Theano</a:t>
            </a:r>
            <a:endParaRPr lang="en-US" dirty="0"/>
          </a:p>
          <a:p>
            <a:r>
              <a:rPr lang="en-US" dirty="0"/>
              <a:t>	&gt;&gt; </a:t>
            </a:r>
            <a:r>
              <a:rPr lang="en-US" dirty="0" err="1"/>
              <a:t>OpenCV</a:t>
            </a:r>
            <a:r>
              <a:rPr lang="en-US" dirty="0"/>
              <a:t> /PIL (Python Image Library)</a:t>
            </a:r>
          </a:p>
          <a:p>
            <a:r>
              <a:rPr lang="en-US" dirty="0"/>
              <a:t>	&gt;&gt;</a:t>
            </a:r>
            <a:r>
              <a:rPr lang="en-US" dirty="0" err="1"/>
              <a:t>Scipy</a:t>
            </a:r>
            <a:r>
              <a:rPr lang="en-US" dirty="0"/>
              <a:t> (Library for Mathematics, Science and Engineering)</a:t>
            </a:r>
          </a:p>
          <a:p>
            <a:r>
              <a:rPr lang="en-US" dirty="0"/>
              <a:t>	&gt;&gt;</a:t>
            </a:r>
            <a:r>
              <a:rPr lang="en-US" dirty="0" err="1"/>
              <a:t>Scikit</a:t>
            </a:r>
            <a:r>
              <a:rPr lang="en-US" dirty="0"/>
              <a:t>-learn(Machine Learning Library</a:t>
            </a:r>
          </a:p>
          <a:p>
            <a:r>
              <a:rPr lang="en-US" dirty="0"/>
              <a:t>Frontend :</a:t>
            </a:r>
          </a:p>
          <a:p>
            <a:r>
              <a:rPr lang="en-US" dirty="0"/>
              <a:t>	HTML, CSS, JS</a:t>
            </a:r>
          </a:p>
          <a:p>
            <a:r>
              <a:rPr lang="en-US" dirty="0"/>
              <a:t>Backend :</a:t>
            </a:r>
          </a:p>
          <a:p>
            <a:r>
              <a:rPr lang="en-US" dirty="0"/>
              <a:t>	</a:t>
            </a:r>
            <a:r>
              <a:rPr lang="en-US" dirty="0" err="1"/>
              <a:t>Django</a:t>
            </a:r>
            <a:endParaRPr lang="en-US" dirty="0"/>
          </a:p>
          <a:p>
            <a:r>
              <a:rPr lang="en-US" dirty="0"/>
              <a:t>Dataset :</a:t>
            </a:r>
          </a:p>
          <a:p>
            <a:r>
              <a:rPr lang="en-US" dirty="0"/>
              <a:t>	From </a:t>
            </a:r>
            <a:r>
              <a:rPr lang="en-US" dirty="0" err="1"/>
              <a:t>kaggle</a:t>
            </a: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839885" y="1674674"/>
            <a:ext cx="598971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ource Serif Pro" pitchFamily="18" charset="0"/>
                <a:ea typeface="Source Serif Pro" pitchFamily="18" charset="0"/>
              </a:rPr>
              <a:t>Thank You</a:t>
            </a:r>
            <a:endParaRPr lang="en-US" sz="9600" b="1" dirty="0">
              <a:solidFill>
                <a:schemeClr val="tx1">
                  <a:lumMod val="65000"/>
                  <a:lumOff val="35000"/>
                </a:schemeClr>
              </a:solidFill>
              <a:latin typeface="Source Serif Pro" pitchFamily="18" charset="0"/>
              <a:ea typeface="Source Serif Pro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=""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1658982" y="2006082"/>
            <a:ext cx="9837692" cy="54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800" b="1" dirty="0" smtClean="0">
                <a:ea typeface="Lato Light" panose="020F0502020204030203" pitchFamily="34" charset="0"/>
                <a:cs typeface="Calibri" pitchFamily="34" charset="0"/>
              </a:rPr>
              <a:t>Team</a:t>
            </a:r>
            <a:r>
              <a:rPr lang="en-US" sz="2800" b="1" dirty="0" smtClean="0">
                <a:ea typeface="Lato Light" panose="020F0502020204030203" pitchFamily="34" charset="0"/>
                <a:cs typeface="Arima Madurai Light" pitchFamily="2" charset="77"/>
              </a:rPr>
              <a:t> Members Name:</a:t>
            </a:r>
            <a:endParaRPr lang="en-US" sz="2800" b="1" dirty="0"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=""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0" y="535577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ource Serif Pro" panose="02040603050405020204" pitchFamily="18" charset="0"/>
                <a:ea typeface="Nunito Bold" charset="0"/>
                <a:cs typeface="Rubik Medium" panose="02000604000000020004" pitchFamily="2" charset="-79"/>
              </a:rPr>
              <a:t>BIT_KARMA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="" xmlns:a16="http://schemas.microsoft.com/office/drawing/2014/main" id="{D3E22B76-17D0-D540-AFAD-47DE3E164356}"/>
              </a:ext>
            </a:extLst>
          </p:cNvPr>
          <p:cNvSpPr txBox="1"/>
          <p:nvPr/>
        </p:nvSpPr>
        <p:spPr>
          <a:xfrm>
            <a:off x="1177154" y="2999373"/>
            <a:ext cx="98376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Source Serif Pro" panose="02040603050405020204" pitchFamily="18" charset="0"/>
                <a:ea typeface="Lato Light" panose="020F0502020204030203" pitchFamily="34" charset="0"/>
                <a:cs typeface="Rubik" panose="02000604000000020004" pitchFamily="2" charset="-79"/>
              </a:rPr>
              <a:t> </a:t>
            </a:r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Jaya Gupta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 Nancy </a:t>
            </a:r>
            <a:r>
              <a:rPr lang="en-US" sz="2800" dirty="0" err="1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Mangla</a:t>
            </a:r>
            <a:endParaRPr lang="en-US" sz="2800" dirty="0" smtClean="0">
              <a:solidFill>
                <a:schemeClr val="tx1">
                  <a:lumMod val="95000"/>
                </a:schemeClr>
              </a:solidFill>
              <a:latin typeface="Calibri" pitchFamily="34" charset="0"/>
              <a:ea typeface="Lato Light" panose="020F0502020204030203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800" dirty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Sarwar</a:t>
            </a:r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 Ali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Abhishek</a:t>
            </a:r>
            <a:r>
              <a:rPr lang="en-US" sz="2800" dirty="0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 </a:t>
            </a:r>
            <a:r>
              <a:rPr lang="en-US" sz="2800" dirty="0" err="1" smtClean="0">
                <a:solidFill>
                  <a:schemeClr val="tx1">
                    <a:lumMod val="95000"/>
                  </a:schemeClr>
                </a:solidFill>
                <a:latin typeface="Calibri" pitchFamily="34" charset="0"/>
                <a:ea typeface="Lato Light" panose="020F0502020204030203" pitchFamily="34" charset="0"/>
                <a:cs typeface="Calibri" pitchFamily="34" charset="0"/>
              </a:rPr>
              <a:t>Goel</a:t>
            </a:r>
            <a:endParaRPr lang="en-US" sz="2800" dirty="0" smtClean="0">
              <a:solidFill>
                <a:schemeClr val="tx1">
                  <a:lumMod val="95000"/>
                </a:schemeClr>
              </a:solidFill>
              <a:latin typeface="Calibri" pitchFamily="34" charset="0"/>
              <a:ea typeface="Lato Light" panose="020F0502020204030203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695326" y="2181498"/>
            <a:ext cx="108013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Skin cancer is a dangerous and widespread </a:t>
            </a:r>
            <a:r>
              <a:rPr lang="en-US" sz="2400" dirty="0" smtClean="0"/>
              <a:t>disease. </a:t>
            </a:r>
            <a:r>
              <a:rPr lang="en-US" sz="2400" dirty="0"/>
              <a:t>Each year there are approximately 5.4 million new cases of skin cancer are recorded in USA </a:t>
            </a:r>
            <a:r>
              <a:rPr lang="en-US" sz="2400" dirty="0" smtClean="0"/>
              <a:t>alone. </a:t>
            </a:r>
            <a:r>
              <a:rPr lang="en-US" sz="2400" dirty="0"/>
              <a:t>The mortality rate of this disease is expected to rise in the next decade. The survival rate is less than 14% </a:t>
            </a:r>
            <a:r>
              <a:rPr lang="en-US" sz="2400" dirty="0" smtClean="0"/>
              <a:t>if </a:t>
            </a:r>
            <a:r>
              <a:rPr lang="en-US" sz="2400" dirty="0"/>
              <a:t>diagnosed in later stages. However, if the skin cancer is detected at early stages then the survival rate is nearly 97% </a:t>
            </a:r>
            <a:r>
              <a:rPr lang="en-US" sz="2400" dirty="0" smtClean="0"/>
              <a:t>. </a:t>
            </a:r>
            <a:r>
              <a:rPr lang="en-US" sz="2400" dirty="0"/>
              <a:t>This demands the early detection of skin cancer. </a:t>
            </a:r>
            <a:endParaRPr lang="en-US" sz="2200" dirty="0">
              <a:latin typeface="Source Serif Pro" panose="02040603050405020204" pitchFamily="18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695326" y="549277"/>
            <a:ext cx="108013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ource Serif Pro" panose="02040603050405020204" pitchFamily="18" charset="0"/>
                <a:ea typeface="Nunito Bold" charset="0"/>
                <a:cs typeface="Rubik Medium" panose="02000604000000020004" pitchFamily="2" charset="-79"/>
              </a:rPr>
              <a:t>Problem Statement</a:t>
            </a:r>
            <a:endParaRPr 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Source Serif Pro" panose="02040603050405020204" pitchFamily="18" charset="0"/>
              <a:ea typeface="Nunito Bold" charset="0"/>
              <a:cs typeface="Rubik Medium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317660"/>
            <a:ext cx="12192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0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urce Serif Pro"/>
                <a:cs typeface="Arial" pitchFamily="34" charset="0"/>
              </a:rPr>
              <a:t>Scope</a:t>
            </a:r>
            <a:r>
              <a:rPr kumimoji="0" lang="en-US" sz="6000" b="0" i="0" u="none" strike="noStrike" cap="none" normalizeH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ource Serif Pro"/>
                <a:cs typeface="Arial" pitchFamily="34" charset="0"/>
              </a:rPr>
              <a:t> and Goal</a:t>
            </a:r>
            <a:endParaRPr kumimoji="0" lang="en-US" sz="6000" b="0" i="0" u="none" strike="noStrike" cap="none" normalizeH="0" baseline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latin typeface="Source Serif Pro"/>
              <a:cs typeface="Arial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75211" y="1306288"/>
            <a:ext cx="1065929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Scope :-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Assist physicians classifying Skin Cancer </a:t>
            </a:r>
          </a:p>
          <a:p>
            <a:endParaRPr lang="en-US" sz="2400" dirty="0"/>
          </a:p>
          <a:p>
            <a:r>
              <a:rPr lang="en-US" sz="2400" dirty="0" smtClean="0"/>
              <a:t>Goal :-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Use state-of-the art techniques called Deep Learning, to design an 	intelligent medical imaging-based skin cancer detection system.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   Achieve for improve upon deep learning results for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&gt;&gt; skin images segmentation and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&gt;&gt; skin images classification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Evaluate the impact of skin image segmentation on the accuracy of 	the classifier.</a:t>
            </a:r>
          </a:p>
          <a:p>
            <a:endParaRPr lang="en-IN" sz="2400" dirty="0" smtClean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51722" y="1534602"/>
            <a:ext cx="466741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/>
              <a:t>Image Gallery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3230811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6731" y="333954"/>
            <a:ext cx="991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1. User needs to enter respective information</a:t>
            </a:r>
            <a:endParaRPr lang="en-IN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46" y="1467371"/>
            <a:ext cx="10058400" cy="483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93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86731" y="333954"/>
            <a:ext cx="991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1. User needs to enter respective information</a:t>
            </a:r>
            <a:endParaRPr lang="en-IN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46" y="1467371"/>
            <a:ext cx="10058400" cy="483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77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478" y="1422231"/>
            <a:ext cx="9586006" cy="530457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6731" y="333954"/>
            <a:ext cx="991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2. User </a:t>
            </a:r>
            <a:r>
              <a:rPr lang="en-US" sz="3600" dirty="0" smtClean="0"/>
              <a:t>uploading image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173363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06" y="1286006"/>
            <a:ext cx="11115542" cy="52817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6731" y="333954"/>
            <a:ext cx="991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3. Prediction based on entered information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768520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lackTie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BlackTi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20000"/>
              </a:schemeClr>
            </a:gs>
            <a:gs pos="30000">
              <a:schemeClr val="phClr">
                <a:tint val="61000"/>
                <a:satMod val="220000"/>
              </a:schemeClr>
            </a:gs>
            <a:gs pos="45000">
              <a:schemeClr val="phClr">
                <a:tint val="66000"/>
                <a:satMod val="240000"/>
              </a:schemeClr>
            </a:gs>
            <a:gs pos="55000">
              <a:schemeClr val="phClr">
                <a:tint val="66000"/>
                <a:satMod val="220000"/>
              </a:schemeClr>
            </a:gs>
            <a:gs pos="73000">
              <a:schemeClr val="phClr">
                <a:tint val="61000"/>
                <a:satMod val="220000"/>
              </a:schemeClr>
            </a:gs>
            <a:gs pos="100000">
              <a:schemeClr val="phClr">
                <a:tint val="45000"/>
                <a:satMod val="22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  <a:satMod val="110000"/>
              </a:schemeClr>
            </a:gs>
            <a:gs pos="30000">
              <a:schemeClr val="phClr">
                <a:shade val="90000"/>
                <a:satMod val="120000"/>
              </a:schemeClr>
            </a:gs>
            <a:gs pos="45000">
              <a:schemeClr val="phClr">
                <a:shade val="100000"/>
                <a:satMod val="128000"/>
              </a:schemeClr>
            </a:gs>
            <a:gs pos="55000">
              <a:schemeClr val="phClr">
                <a:shade val="100000"/>
                <a:satMod val="128000"/>
              </a:schemeClr>
            </a:gs>
            <a:gs pos="73000">
              <a:schemeClr val="phClr">
                <a:shade val="90000"/>
                <a:satMod val="120000"/>
              </a:schemeClr>
            </a:gs>
            <a:gs pos="100000">
              <a:schemeClr val="phClr">
                <a:shade val="63000"/>
                <a:satMod val="11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190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7150" dist="38100" dir="5400000" algn="br" rotWithShape="0">
              <a:srgbClr val="000000">
                <a:alpha val="5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1800000"/>
            </a:lightRig>
          </a:scene3d>
          <a:sp3d>
            <a:bevelT w="44450" h="3175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20000"/>
              </a:schemeClr>
            </a:duotone>
          </a:blip>
          <a:stretch/>
        </a:blip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30000"/>
                <a:satMod val="255000"/>
              </a:schemeClr>
            </a:gs>
          </a:gsLst>
          <a:path path="circle">
            <a:fillToRect l="50000" t="-80000" r="50000" b="18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Tie</Template>
  <TotalTime>2362</TotalTime>
  <Words>153</Words>
  <Application>Microsoft Office PowerPoint</Application>
  <PresentationFormat>Custom</PresentationFormat>
  <Paragraphs>39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BlackTie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JAYA</cp:lastModifiedBy>
  <cp:revision>268</cp:revision>
  <dcterms:created xsi:type="dcterms:W3CDTF">2018-12-21T22:04:22Z</dcterms:created>
  <dcterms:modified xsi:type="dcterms:W3CDTF">2020-09-13T12:34:31Z</dcterms:modified>
</cp:coreProperties>
</file>